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2"/>
  </p:notesMasterIdLst>
  <p:sldIdLst>
    <p:sldId id="283" r:id="rId6"/>
    <p:sldId id="281" r:id="rId7"/>
    <p:sldId id="433" r:id="rId8"/>
    <p:sldId id="434" r:id="rId9"/>
    <p:sldId id="435" r:id="rId10"/>
    <p:sldId id="436" r:id="rId11"/>
    <p:sldId id="438" r:id="rId12"/>
    <p:sldId id="437" r:id="rId13"/>
    <p:sldId id="439" r:id="rId14"/>
    <p:sldId id="430" r:id="rId15"/>
    <p:sldId id="440" r:id="rId16"/>
    <p:sldId id="284" r:id="rId17"/>
    <p:sldId id="441" r:id="rId18"/>
    <p:sldId id="444" r:id="rId19"/>
    <p:sldId id="445" r:id="rId20"/>
    <p:sldId id="446" r:id="rId21"/>
  </p:sldIdLst>
  <p:sldSz cx="9144000" cy="6858000" type="screen4x3"/>
  <p:notesSz cx="6805613" cy="9944100"/>
  <p:defaultTextStyle>
    <a:defPPr>
      <a:defRPr lang="en-US"/>
    </a:defPPr>
    <a:lvl1pPr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1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1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1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1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860" y="-240"/>
      </p:cViewPr>
      <p:guideLst>
        <p:guide orient="horz" pos="603"/>
        <p:guide orient="horz" pos="600"/>
        <p:guide orient="horz" pos="3652"/>
        <p:guide orient="horz" pos="864"/>
        <p:guide orient="horz" pos="4254"/>
        <p:guide pos="4608"/>
        <p:guide pos="1146"/>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5" name="Rectangle 3"/>
          <p:cNvSpPr>
            <a:spLocks noGrp="1" noChangeArrowheads="1"/>
          </p:cNvSpPr>
          <p:nvPr>
            <p:ph type="dt" idx="1"/>
          </p:nvPr>
        </p:nvSpPr>
        <p:spPr bwMode="auto">
          <a:xfrm>
            <a:off x="3857625"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algn="r" eaLnBrk="0" hangingPunct="0">
              <a:defRPr sz="1200">
                <a:latin typeface="Times" pitchFamily="-107" charset="0"/>
                <a:ea typeface="+mn-ea"/>
                <a:cs typeface="+mn-cs"/>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915988" y="746125"/>
            <a:ext cx="4973637"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7" name="Rectangle 5"/>
          <p:cNvSpPr>
            <a:spLocks noGrp="1" noChangeArrowheads="1"/>
          </p:cNvSpPr>
          <p:nvPr>
            <p:ph type="body" sz="quarter" idx="3"/>
          </p:nvPr>
        </p:nvSpPr>
        <p:spPr bwMode="auto">
          <a:xfrm>
            <a:off x="906463" y="4722813"/>
            <a:ext cx="4992687" cy="4475162"/>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0358" name="Rectangle 6"/>
          <p:cNvSpPr>
            <a:spLocks noGrp="1" noChangeArrowheads="1"/>
          </p:cNvSpPr>
          <p:nvPr>
            <p:ph type="ftr" sz="quarter" idx="4"/>
          </p:nvPr>
        </p:nvSpPr>
        <p:spPr bwMode="auto">
          <a:xfrm>
            <a:off x="0"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9" name="Rectangle 7"/>
          <p:cNvSpPr>
            <a:spLocks noGrp="1" noChangeArrowheads="1"/>
          </p:cNvSpPr>
          <p:nvPr>
            <p:ph type="sldNum" sz="quarter" idx="5"/>
          </p:nvPr>
        </p:nvSpPr>
        <p:spPr bwMode="auto">
          <a:xfrm>
            <a:off x="3857625"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algn="r" eaLnBrk="0" hangingPunct="0">
              <a:defRPr sz="1200" smtClean="0">
                <a:latin typeface="Times" pitchFamily="-84" charset="0"/>
              </a:defRPr>
            </a:lvl1pPr>
          </a:lstStyle>
          <a:p>
            <a:pPr>
              <a:defRPr/>
            </a:pPr>
            <a:fld id="{A41234B4-7E20-4305-8E99-0CACCB651E0F}" type="slidenum">
              <a:rPr lang="en-US"/>
              <a:pPr>
                <a:defRPr/>
              </a:pPr>
              <a:t>‹#›</a:t>
            </a:fld>
            <a:endParaRPr lang="en-US"/>
          </a:p>
        </p:txBody>
      </p:sp>
    </p:spTree>
    <p:extLst>
      <p:ext uri="{BB962C8B-B14F-4D97-AF65-F5344CB8AC3E}">
        <p14:creationId xmlns:p14="http://schemas.microsoft.com/office/powerpoint/2010/main" val="17074259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ＭＳ Ｐゴシック" pitchFamily="-107"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477B9B6F-A857-4DA3-B726-6064BED8F7A3}" type="slidenum">
              <a:rPr lang="en-US" sz="1200">
                <a:latin typeface="Times" pitchFamily="-84" charset="0"/>
              </a:rPr>
              <a:pPr/>
              <a:t>2</a:t>
            </a:fld>
            <a:endParaRPr lang="en-US" sz="120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3383C396-D3D5-44A5-9E6C-01ADE5CC5709}" type="slidenum">
              <a:rPr lang="en-US" sz="1200">
                <a:latin typeface="Times" pitchFamily="-84" charset="0"/>
              </a:rPr>
              <a:pPr/>
              <a:t>11</a:t>
            </a:fld>
            <a:endParaRPr lang="en-US" sz="1200">
              <a:latin typeface="Times" pitchFamily="-8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DBDC9C9E-2CEE-4CC0-99D6-FAF932DCB19A}" type="slidenum">
              <a:rPr lang="en-US" sz="1200">
                <a:latin typeface="Times" pitchFamily="-84" charset="0"/>
              </a:rPr>
              <a:pPr/>
              <a:t>13</a:t>
            </a:fld>
            <a:endParaRPr lang="en-US" sz="1200">
              <a:latin typeface="Times" pitchFamily="-8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BCCB2CDF-84C8-40DD-AF30-FE7510772D7E}" type="slidenum">
              <a:rPr lang="en-US" sz="1200">
                <a:latin typeface="Times" pitchFamily="-84" charset="0"/>
              </a:rPr>
              <a:pPr/>
              <a:t>14</a:t>
            </a:fld>
            <a:endParaRPr lang="en-US" sz="1200">
              <a:latin typeface="Times" pitchFamily="-8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7AD9DCDE-D33C-4D9B-80F4-7AE1A0079BB1}" type="slidenum">
              <a:rPr lang="en-US" sz="1200">
                <a:latin typeface="Times" pitchFamily="-84" charset="0"/>
              </a:rPr>
              <a:pPr/>
              <a:t>15</a:t>
            </a:fld>
            <a:endParaRPr lang="en-US" sz="120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4B8825A5-D2FA-4912-89F8-44AB042349D2}" type="slidenum">
              <a:rPr lang="en-US" sz="1200">
                <a:latin typeface="Times" pitchFamily="-84" charset="0"/>
              </a:rPr>
              <a:pPr/>
              <a:t>16</a:t>
            </a:fld>
            <a:endParaRPr lang="en-US" sz="1200">
              <a:latin typeface="Times" pitchFamily="-8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EA34BD05-888C-45E5-8336-27906BF27F8C}" type="slidenum">
              <a:rPr lang="en-US" sz="1200">
                <a:latin typeface="Times" pitchFamily="-84" charset="0"/>
              </a:rPr>
              <a:pPr/>
              <a:t>3</a:t>
            </a:fld>
            <a:endParaRPr lang="en-US" sz="1200">
              <a:latin typeface="Times" pitchFamily="-8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9C2CF817-19FA-40F9-B119-A98DB862F647}" type="slidenum">
              <a:rPr lang="en-US" sz="1200">
                <a:latin typeface="Times" pitchFamily="-84" charset="0"/>
              </a:rPr>
              <a:pPr/>
              <a:t>4</a:t>
            </a:fld>
            <a:endParaRPr lang="en-US" sz="1200">
              <a:latin typeface="Times" pitchFamily="-8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129ABB9B-D334-45DA-AEEB-7B00E78D6778}" type="slidenum">
              <a:rPr lang="en-US" sz="1200">
                <a:latin typeface="Times" pitchFamily="-84" charset="0"/>
              </a:rPr>
              <a:pPr/>
              <a:t>5</a:t>
            </a:fld>
            <a:endParaRPr lang="en-US" sz="1200">
              <a:latin typeface="Times" pitchFamily="-84"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7A6220A2-79C5-4083-9BAF-A25112626FEB}" type="slidenum">
              <a:rPr lang="en-US" sz="1200">
                <a:latin typeface="Times" pitchFamily="-84" charset="0"/>
              </a:rPr>
              <a:pPr/>
              <a:t>6</a:t>
            </a:fld>
            <a:endParaRPr lang="en-US" sz="1200">
              <a:latin typeface="Times" pitchFamily="-8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EC6A66F9-F224-44C4-ABDB-D005CBFBCB50}" type="slidenum">
              <a:rPr lang="en-US" sz="1200">
                <a:latin typeface="Times" pitchFamily="-84" charset="0"/>
              </a:rPr>
              <a:pPr/>
              <a:t>7</a:t>
            </a:fld>
            <a:endParaRPr lang="en-US" sz="1200">
              <a:latin typeface="Times" pitchFamily="-8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A9506AF9-FCD7-4B9D-824C-1411E74F9D70}" type="slidenum">
              <a:rPr lang="en-US" sz="1200">
                <a:latin typeface="Times" pitchFamily="-84" charset="0"/>
              </a:rPr>
              <a:pPr/>
              <a:t>8</a:t>
            </a:fld>
            <a:endParaRPr lang="en-US" sz="1200">
              <a:latin typeface="Times" pitchFamily="-8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48FAB4DE-7984-4168-94A6-D46CDD141D11}" type="slidenum">
              <a:rPr lang="en-US" sz="1200">
                <a:latin typeface="Times" pitchFamily="-84" charset="0"/>
              </a:rPr>
              <a:pPr/>
              <a:t>9</a:t>
            </a:fld>
            <a:endParaRPr lang="en-US" sz="1200">
              <a:latin typeface="Times" pitchFamily="-8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fld id="{72B09B52-6330-481B-B601-52AC2AB8B8CF}" type="slidenum">
              <a:rPr lang="en-US" sz="1200">
                <a:latin typeface="Times" pitchFamily="-84" charset="0"/>
              </a:rPr>
              <a:pPr/>
              <a:t>10</a:t>
            </a:fld>
            <a:endParaRPr lang="en-US" sz="1200">
              <a:latin typeface="Times" pitchFamily="-84"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5794E4-EEB6-42CD-9574-B5C1FDCAD508}" type="slidenum">
              <a:rPr lang="en-US"/>
              <a:pPr>
                <a:defRPr/>
              </a:pPr>
              <a:t>‹#›</a:t>
            </a:fld>
            <a:endParaRPr lang="en-US"/>
          </a:p>
        </p:txBody>
      </p:sp>
    </p:spTree>
    <p:extLst>
      <p:ext uri="{BB962C8B-B14F-4D97-AF65-F5344CB8AC3E}">
        <p14:creationId xmlns:p14="http://schemas.microsoft.com/office/powerpoint/2010/main" val="3807388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E324FC-7CA0-46F5-B5BB-4D77B8AD916B}" type="slidenum">
              <a:rPr lang="en-US"/>
              <a:pPr>
                <a:defRPr/>
              </a:pPr>
              <a:t>‹#›</a:t>
            </a:fld>
            <a:endParaRPr lang="en-US"/>
          </a:p>
        </p:txBody>
      </p:sp>
    </p:spTree>
    <p:extLst>
      <p:ext uri="{BB962C8B-B14F-4D97-AF65-F5344CB8AC3E}">
        <p14:creationId xmlns:p14="http://schemas.microsoft.com/office/powerpoint/2010/main" val="2657414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383AC7-9E5A-4573-8143-E44D401CDC9F}" type="slidenum">
              <a:rPr lang="en-US"/>
              <a:pPr>
                <a:defRPr/>
              </a:pPr>
              <a:t>‹#›</a:t>
            </a:fld>
            <a:endParaRPr lang="en-US"/>
          </a:p>
        </p:txBody>
      </p:sp>
    </p:spTree>
    <p:extLst>
      <p:ext uri="{BB962C8B-B14F-4D97-AF65-F5344CB8AC3E}">
        <p14:creationId xmlns:p14="http://schemas.microsoft.com/office/powerpoint/2010/main" val="3071444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4CD794-8B38-4EC8-8642-A3419D34C533}" type="slidenum">
              <a:rPr lang="en-US"/>
              <a:pPr>
                <a:defRPr/>
              </a:pPr>
              <a:t>‹#›</a:t>
            </a:fld>
            <a:endParaRPr lang="en-US"/>
          </a:p>
        </p:txBody>
      </p:sp>
    </p:spTree>
    <p:extLst>
      <p:ext uri="{BB962C8B-B14F-4D97-AF65-F5344CB8AC3E}">
        <p14:creationId xmlns:p14="http://schemas.microsoft.com/office/powerpoint/2010/main" val="1021347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5FD555-2857-47B6-87E9-C9C525994E67}" type="slidenum">
              <a:rPr lang="en-US"/>
              <a:pPr>
                <a:defRPr/>
              </a:pPr>
              <a:t>‹#›</a:t>
            </a:fld>
            <a:endParaRPr lang="en-US"/>
          </a:p>
        </p:txBody>
      </p:sp>
    </p:spTree>
    <p:extLst>
      <p:ext uri="{BB962C8B-B14F-4D97-AF65-F5344CB8AC3E}">
        <p14:creationId xmlns:p14="http://schemas.microsoft.com/office/powerpoint/2010/main" val="2777882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0197B2-1EC6-4B92-AE5D-335C483FB5A5}" type="slidenum">
              <a:rPr lang="en-US"/>
              <a:pPr>
                <a:defRPr/>
              </a:pPr>
              <a:t>‹#›</a:t>
            </a:fld>
            <a:endParaRPr lang="en-US"/>
          </a:p>
        </p:txBody>
      </p:sp>
    </p:spTree>
    <p:extLst>
      <p:ext uri="{BB962C8B-B14F-4D97-AF65-F5344CB8AC3E}">
        <p14:creationId xmlns:p14="http://schemas.microsoft.com/office/powerpoint/2010/main" val="2551782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1E6C2B9-0FA1-46AB-ABB9-FF9B3130CE9F}" type="slidenum">
              <a:rPr lang="en-US"/>
              <a:pPr>
                <a:defRPr/>
              </a:pPr>
              <a:t>‹#›</a:t>
            </a:fld>
            <a:endParaRPr lang="en-US"/>
          </a:p>
        </p:txBody>
      </p:sp>
    </p:spTree>
    <p:extLst>
      <p:ext uri="{BB962C8B-B14F-4D97-AF65-F5344CB8AC3E}">
        <p14:creationId xmlns:p14="http://schemas.microsoft.com/office/powerpoint/2010/main" val="1263051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7F8CEFD-BE95-4C72-A090-6A54C57F68AC}" type="slidenum">
              <a:rPr lang="en-US"/>
              <a:pPr>
                <a:defRPr/>
              </a:pPr>
              <a:t>‹#›</a:t>
            </a:fld>
            <a:endParaRPr lang="en-US"/>
          </a:p>
        </p:txBody>
      </p:sp>
    </p:spTree>
    <p:extLst>
      <p:ext uri="{BB962C8B-B14F-4D97-AF65-F5344CB8AC3E}">
        <p14:creationId xmlns:p14="http://schemas.microsoft.com/office/powerpoint/2010/main" val="1163656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EDE3C2-6DBB-4FB1-840F-75FC800D3A36}" type="slidenum">
              <a:rPr lang="en-US"/>
              <a:pPr>
                <a:defRPr/>
              </a:pPr>
              <a:t>‹#›</a:t>
            </a:fld>
            <a:endParaRPr lang="en-US"/>
          </a:p>
        </p:txBody>
      </p:sp>
    </p:spTree>
    <p:extLst>
      <p:ext uri="{BB962C8B-B14F-4D97-AF65-F5344CB8AC3E}">
        <p14:creationId xmlns:p14="http://schemas.microsoft.com/office/powerpoint/2010/main" val="3947410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483A156-6FFF-4477-AA08-EDB2349DB67C}" type="slidenum">
              <a:rPr lang="en-US"/>
              <a:pPr>
                <a:defRPr/>
              </a:pPr>
              <a:t>‹#›</a:t>
            </a:fld>
            <a:endParaRPr lang="en-US"/>
          </a:p>
        </p:txBody>
      </p:sp>
    </p:spTree>
    <p:extLst>
      <p:ext uri="{BB962C8B-B14F-4D97-AF65-F5344CB8AC3E}">
        <p14:creationId xmlns:p14="http://schemas.microsoft.com/office/powerpoint/2010/main" val="1489240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9FAC940-49CB-4417-A871-5C07A220785B}" type="slidenum">
              <a:rPr lang="en-US"/>
              <a:pPr>
                <a:defRPr/>
              </a:pPr>
              <a:t>‹#›</a:t>
            </a:fld>
            <a:endParaRPr lang="en-US"/>
          </a:p>
        </p:txBody>
      </p:sp>
    </p:spTree>
    <p:extLst>
      <p:ext uri="{BB962C8B-B14F-4D97-AF65-F5344CB8AC3E}">
        <p14:creationId xmlns:p14="http://schemas.microsoft.com/office/powerpoint/2010/main" val="2443682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atin typeface="Times" pitchFamily="-107"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a:latin typeface="Times" pitchFamily="-107"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mtClean="0">
                <a:latin typeface="Times" pitchFamily="-84" charset="0"/>
              </a:defRPr>
            </a:lvl1pPr>
          </a:lstStyle>
          <a:p>
            <a:pPr>
              <a:defRPr/>
            </a:pPr>
            <a:fld id="{42EC8806-2E38-4552-B94A-07240B89D3B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07" charset="-128"/>
          <a:cs typeface="ＭＳ Ｐゴシック" pitchFamily="-107" charset="-128"/>
        </a:defRPr>
      </a:lvl1pPr>
      <a:lvl2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2pPr>
      <a:lvl3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3pPr>
      <a:lvl4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4pPr>
      <a:lvl5pPr algn="ctr" rtl="0" eaLnBrk="0" fontAlgn="base" hangingPunct="0">
        <a:spcBef>
          <a:spcPct val="0"/>
        </a:spcBef>
        <a:spcAft>
          <a:spcPct val="0"/>
        </a:spcAft>
        <a:defRPr sz="4400">
          <a:solidFill>
            <a:schemeClr val="tx2"/>
          </a:solidFill>
          <a:latin typeface="Times" pitchFamily="18" charset="0"/>
          <a:ea typeface="ＭＳ Ｐゴシック" pitchFamily="-107" charset="-128"/>
          <a:cs typeface="ＭＳ Ｐゴシック" pitchFamily="-107" charset="-128"/>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sz="2400" b="1" smtClean="0">
                <a:solidFill>
                  <a:srgbClr val="960000"/>
                </a:solidFill>
                <a:latin typeface="Arial" pitchFamily="34" charset="0"/>
                <a:ea typeface="ＭＳ Ｐゴシック" pitchFamily="34" charset="-128"/>
                <a:cs typeface="Arial" pitchFamily="34" charset="0"/>
              </a:rPr>
              <a:t>Inflation Report </a:t>
            </a:r>
            <a:br>
              <a:rPr lang="en-GB" sz="2400" b="1" smtClean="0">
                <a:solidFill>
                  <a:srgbClr val="960000"/>
                </a:solidFill>
                <a:latin typeface="Arial" pitchFamily="34" charset="0"/>
                <a:ea typeface="ＭＳ Ｐゴシック" pitchFamily="34" charset="-128"/>
                <a:cs typeface="Arial" pitchFamily="34" charset="0"/>
              </a:rPr>
            </a:br>
            <a:r>
              <a:rPr lang="en-GB" sz="2400" b="1" smtClean="0">
                <a:solidFill>
                  <a:srgbClr val="960000"/>
                </a:solidFill>
                <a:latin typeface="Arial" pitchFamily="34" charset="0"/>
                <a:ea typeface="ＭＳ Ｐゴシック" pitchFamily="34" charset="-128"/>
                <a:cs typeface="Arial" pitchFamily="34" charset="0"/>
              </a:rPr>
              <a:t>May 2015</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GB" sz="2400" smtClean="0">
                <a:latin typeface="Arial" pitchFamily="34" charset="0"/>
                <a:ea typeface="ＭＳ Ｐゴシック" pitchFamily="34" charset="-128"/>
                <a:cs typeface="Arial" pitchFamily="34" charset="0"/>
              </a:rPr>
              <a:t>Costs and prices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ChangeArrowheads="1"/>
          </p:cNvSpPr>
          <p:nvPr/>
        </p:nvSpPr>
        <p:spPr bwMode="auto">
          <a:xfrm>
            <a:off x="179388" y="179388"/>
            <a:ext cx="8731250"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Chart 4.9  </a:t>
            </a:r>
            <a:r>
              <a:rPr lang="en-GB" sz="2400">
                <a:solidFill>
                  <a:srgbClr val="960000"/>
                </a:solidFill>
              </a:rPr>
              <a:t>A desire to increase margins may support prices to some extent</a:t>
            </a:r>
          </a:p>
          <a:p>
            <a:r>
              <a:rPr lang="en-GB" sz="2000">
                <a:solidFill>
                  <a:srgbClr val="000000"/>
                </a:solidFill>
              </a:rPr>
              <a:t>Agents</a:t>
            </a:r>
            <a:r>
              <a:rPr lang="en-GB" altLang="en-US" sz="2000">
                <a:solidFill>
                  <a:srgbClr val="000000"/>
                </a:solidFill>
              </a:rPr>
              <a:t>’</a:t>
            </a:r>
            <a:r>
              <a:rPr lang="en-GB" sz="2000">
                <a:solidFill>
                  <a:srgbClr val="000000"/>
                </a:solidFill>
              </a:rPr>
              <a:t> survey:  factors affecting companies</a:t>
            </a:r>
            <a:r>
              <a:rPr lang="en-GB" altLang="en-US" sz="2000">
                <a:solidFill>
                  <a:srgbClr val="000000"/>
                </a:solidFill>
              </a:rPr>
              <a:t>’</a:t>
            </a:r>
            <a:r>
              <a:rPr lang="en-GB" sz="2000">
                <a:solidFill>
                  <a:srgbClr val="000000"/>
                </a:solidFill>
              </a:rPr>
              <a:t> pricing decisions</a:t>
            </a:r>
            <a:r>
              <a:rPr lang="en-GB" sz="2000" baseline="30000">
                <a:solidFill>
                  <a:srgbClr val="000000"/>
                </a:solidFill>
              </a:rPr>
              <a:t>(a)</a:t>
            </a:r>
          </a:p>
        </p:txBody>
      </p:sp>
      <p:sp>
        <p:nvSpPr>
          <p:cNvPr id="11267" name="Rectangle 1"/>
          <p:cNvSpPr>
            <a:spLocks noChangeArrowheads="1"/>
          </p:cNvSpPr>
          <p:nvPr/>
        </p:nvSpPr>
        <p:spPr bwMode="auto">
          <a:xfrm>
            <a:off x="204788" y="6348413"/>
            <a:ext cx="8705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solidFill>
                  <a:srgbClr val="000000"/>
                </a:solidFill>
              </a:rPr>
              <a:t>(a)	The survey asked respondents how they expected the factors listed to affect the change in their output prices in the year ahead, compared with the change over the past year.  Based on 424 responses to a survey carried out by the Bank</a:t>
            </a:r>
            <a:r>
              <a:rPr lang="en-GB" altLang="en-US" sz="800">
                <a:solidFill>
                  <a:srgbClr val="000000"/>
                </a:solidFill>
              </a:rPr>
              <a:t>’</a:t>
            </a:r>
            <a:r>
              <a:rPr lang="en-GB" sz="800">
                <a:solidFill>
                  <a:srgbClr val="000000"/>
                </a:solidFill>
              </a:rPr>
              <a:t>s Agents between 6 February and 25 March 2015.  Responses have been weighted by turnover.  A positive net balance indicates a greater proportion of companies responded that the factor would support prices.</a:t>
            </a:r>
          </a:p>
        </p:txBody>
      </p:sp>
      <p:pic>
        <p:nvPicPr>
          <p:cNvPr id="11268" name="Picture 4" descr="Q:\Current publications\IR May 2015\Section 4\PNGs\IR Chart 4.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463" y="1636713"/>
            <a:ext cx="6027737"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179388" y="179388"/>
            <a:ext cx="828833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Chart 4.10  </a:t>
            </a:r>
            <a:r>
              <a:rPr lang="en-GB" sz="2400">
                <a:solidFill>
                  <a:srgbClr val="960000"/>
                </a:solidFill>
              </a:rPr>
              <a:t>Households</a:t>
            </a:r>
            <a:r>
              <a:rPr lang="en-GB" altLang="en-US" sz="2400">
                <a:solidFill>
                  <a:srgbClr val="960000"/>
                </a:solidFill>
              </a:rPr>
              <a:t>’</a:t>
            </a:r>
            <a:r>
              <a:rPr lang="en-GB" sz="2400">
                <a:solidFill>
                  <a:srgbClr val="960000"/>
                </a:solidFill>
              </a:rPr>
              <a:t> longer-term inflation expectations</a:t>
            </a:r>
          </a:p>
          <a:p>
            <a:r>
              <a:rPr lang="en-GB" sz="2000">
                <a:solidFill>
                  <a:srgbClr val="000000"/>
                </a:solidFill>
              </a:rPr>
              <a:t>Survey measures of households</a:t>
            </a:r>
            <a:r>
              <a:rPr lang="en-GB" altLang="en-US" sz="2000">
                <a:solidFill>
                  <a:srgbClr val="000000"/>
                </a:solidFill>
              </a:rPr>
              <a:t>’</a:t>
            </a:r>
            <a:r>
              <a:rPr lang="en-GB" sz="2000">
                <a:solidFill>
                  <a:srgbClr val="000000"/>
                </a:solidFill>
              </a:rPr>
              <a:t> inflation expectations beyond one year ahead</a:t>
            </a:r>
            <a:r>
              <a:rPr lang="en-GB" sz="2000" baseline="30000">
                <a:solidFill>
                  <a:srgbClr val="000000"/>
                </a:solidFill>
              </a:rPr>
              <a:t>(a)</a:t>
            </a:r>
          </a:p>
        </p:txBody>
      </p:sp>
      <p:sp>
        <p:nvSpPr>
          <p:cNvPr id="12291" name="Rectangle 1"/>
          <p:cNvSpPr>
            <a:spLocks noChangeArrowheads="1"/>
          </p:cNvSpPr>
          <p:nvPr/>
        </p:nvSpPr>
        <p:spPr bwMode="auto">
          <a:xfrm>
            <a:off x="204788" y="6348413"/>
            <a:ext cx="8705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Bank of England, Barclays Capital, Citigroup, GfK NOP and YouGov.</a:t>
            </a:r>
          </a:p>
          <a:p>
            <a:pPr marL="215900" indent="-215900"/>
            <a:r>
              <a:rPr lang="en-GB" sz="800"/>
              <a:t> </a:t>
            </a:r>
          </a:p>
          <a:p>
            <a:pPr marL="215900" indent="-215900">
              <a:buFont typeface="Times" pitchFamily="-84" charset="0"/>
              <a:buAutoNum type="alphaLcParenBoth"/>
            </a:pPr>
            <a:r>
              <a:rPr lang="en-GB" sz="800"/>
              <a:t>Measures do not reference a specific price index and are based on median estimated price changes.  Data are non seasonally adjusted.</a:t>
            </a:r>
          </a:p>
        </p:txBody>
      </p:sp>
      <p:pic>
        <p:nvPicPr>
          <p:cNvPr id="12292" name="Picture 2" descr="Q:\Current publications\IR May 2015\Section 4\PNGs\IR Chart 4.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71600"/>
            <a:ext cx="531812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687388" y="3240088"/>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GB" sz="2400" b="1">
                <a:solidFill>
                  <a:srgbClr val="960000"/>
                </a:solidFill>
                <a:cs typeface="Arial" pitchFamily="34" charset="0"/>
              </a:rPr>
              <a:t>Tables</a:t>
            </a:r>
            <a:endParaRPr lang="en-GB" sz="240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9388" y="179388"/>
            <a:ext cx="82883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Table 4.A  </a:t>
            </a:r>
            <a:r>
              <a:rPr lang="en-GB" sz="2400"/>
              <a:t>Monitoring the MPC</a:t>
            </a:r>
            <a:r>
              <a:rPr lang="en-GB" altLang="en-US" sz="2400"/>
              <a:t>’</a:t>
            </a:r>
            <a:r>
              <a:rPr lang="en-GB" sz="2400"/>
              <a:t>s key judgements</a:t>
            </a:r>
          </a:p>
        </p:txBody>
      </p:sp>
      <p:pic>
        <p:nvPicPr>
          <p:cNvPr id="143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957263"/>
            <a:ext cx="5495925" cy="563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79388" y="179388"/>
            <a:ext cx="8645016"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a:solidFill>
                  <a:srgbClr val="960000"/>
                </a:solidFill>
              </a:rPr>
              <a:t>Table 4.B  </a:t>
            </a:r>
            <a:r>
              <a:rPr lang="en-GB" sz="2400" dirty="0">
                <a:solidFill>
                  <a:srgbClr val="960000"/>
                </a:solidFill>
              </a:rPr>
              <a:t>Around three quarters of the weakness in inflation is due to food, energy and other goods prices</a:t>
            </a:r>
          </a:p>
          <a:p>
            <a:r>
              <a:rPr lang="en-GB" sz="2000" dirty="0">
                <a:solidFill>
                  <a:srgbClr val="000000"/>
                </a:solidFill>
              </a:rPr>
              <a:t>Contributions to March 2015 CPI inflation relative to the pre-crisis average</a:t>
            </a:r>
          </a:p>
        </p:txBody>
      </p:sp>
      <p:sp>
        <p:nvSpPr>
          <p:cNvPr id="15363" name="Rectangle 1"/>
          <p:cNvSpPr>
            <a:spLocks noChangeArrowheads="1"/>
          </p:cNvSpPr>
          <p:nvPr/>
        </p:nvSpPr>
        <p:spPr bwMode="auto">
          <a:xfrm>
            <a:off x="204788" y="6226175"/>
            <a:ext cx="8705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ONS and Bank calculations.</a:t>
            </a:r>
          </a:p>
          <a:p>
            <a:pPr marL="215900" indent="-215900"/>
            <a:r>
              <a:rPr lang="en-GB" sz="800"/>
              <a:t> </a:t>
            </a:r>
          </a:p>
          <a:p>
            <a:pPr marL="215900" indent="-215900"/>
            <a:r>
              <a:rPr lang="en-GB" sz="800"/>
              <a:t>(a)	Adjusted for the 0.37 percentage point downward bias from clothing that existed until 2010.</a:t>
            </a:r>
          </a:p>
          <a:p>
            <a:pPr marL="215900" indent="-215900"/>
            <a:r>
              <a:rPr lang="en-GB" sz="800"/>
              <a:t>(b)	Totals may not sum exactly due to rounding.</a:t>
            </a:r>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38" y="1938338"/>
            <a:ext cx="8162925"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82883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Table 4.C  </a:t>
            </a:r>
            <a:r>
              <a:rPr lang="en-GB" sz="2400">
                <a:solidFill>
                  <a:srgbClr val="960000"/>
                </a:solidFill>
              </a:rPr>
              <a:t>Wage growth remains below pre-recession rates</a:t>
            </a:r>
          </a:p>
          <a:p>
            <a:r>
              <a:rPr lang="en-GB" sz="2000">
                <a:solidFill>
                  <a:srgbClr val="000000"/>
                </a:solidFill>
              </a:rPr>
              <a:t>Whole-economy earnings</a:t>
            </a:r>
          </a:p>
        </p:txBody>
      </p:sp>
      <p:sp>
        <p:nvSpPr>
          <p:cNvPr id="16387" name="Rectangle 1"/>
          <p:cNvSpPr>
            <a:spLocks noChangeArrowheads="1"/>
          </p:cNvSpPr>
          <p:nvPr/>
        </p:nvSpPr>
        <p:spPr bwMode="auto">
          <a:xfrm>
            <a:off x="204788" y="5980113"/>
            <a:ext cx="87058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Bank of England, Incomes Data Services, the Labour Research Department, ONS and XpertHR.</a:t>
            </a:r>
          </a:p>
          <a:p>
            <a:pPr marL="215900" indent="-215900"/>
            <a:r>
              <a:rPr lang="en-GB" sz="800"/>
              <a:t> </a:t>
            </a:r>
          </a:p>
          <a:p>
            <a:pPr marL="215900" indent="-215900"/>
            <a:r>
              <a:rPr lang="en-GB" sz="800"/>
              <a:t>(a)	Figures for 2015 Q1 are estimated based on data for January and February and Bank staff</a:t>
            </a:r>
            <a:r>
              <a:rPr lang="en-GB" altLang="en-US" sz="800"/>
              <a:t>’</a:t>
            </a:r>
            <a:r>
              <a:rPr lang="en-GB" sz="800"/>
              <a:t>s projections for March.</a:t>
            </a:r>
          </a:p>
          <a:p>
            <a:pPr marL="215900" indent="-215900"/>
            <a:r>
              <a:rPr lang="en-GB" sz="800"/>
              <a:t>(b)	Whole-economy total pay excluding bonuses and arrears of pay.</a:t>
            </a:r>
          </a:p>
          <a:p>
            <a:pPr marL="215900" indent="-215900"/>
            <a:r>
              <a:rPr lang="en-GB" sz="800"/>
              <a:t>(c)	Percentage points.  The bonus contribution does not always equal the difference between total AWE growth and AWE regular pay growth due to rounding. </a:t>
            </a:r>
          </a:p>
          <a:p>
            <a:pPr marL="215900" indent="-215900"/>
            <a:r>
              <a:rPr lang="en-GB" sz="800"/>
              <a:t>(d)	Average over the past twelve months, based on monthly data.</a:t>
            </a:r>
          </a:p>
        </p:txBody>
      </p:sp>
      <p:pic>
        <p:nvPicPr>
          <p:cNvPr id="1638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3" y="1287463"/>
            <a:ext cx="818197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ChangeArrowheads="1"/>
          </p:cNvSpPr>
          <p:nvPr/>
        </p:nvSpPr>
        <p:spPr bwMode="auto">
          <a:xfrm>
            <a:off x="179388" y="179388"/>
            <a:ext cx="82883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Table 4.D  </a:t>
            </a:r>
            <a:r>
              <a:rPr lang="en-GB" sz="2400">
                <a:solidFill>
                  <a:srgbClr val="960000"/>
                </a:solidFill>
              </a:rPr>
              <a:t>Inflation expectations</a:t>
            </a:r>
          </a:p>
          <a:p>
            <a:r>
              <a:rPr lang="en-GB" sz="2000">
                <a:solidFill>
                  <a:srgbClr val="000000"/>
                </a:solidFill>
              </a:rPr>
              <a:t>Indicators of inflation expectations</a:t>
            </a:r>
            <a:r>
              <a:rPr lang="en-GB" sz="2000" baseline="30000">
                <a:solidFill>
                  <a:srgbClr val="000000"/>
                </a:solidFill>
              </a:rPr>
              <a:t>(a)</a:t>
            </a:r>
          </a:p>
        </p:txBody>
      </p:sp>
      <p:sp>
        <p:nvSpPr>
          <p:cNvPr id="17411" name="Rectangle 1"/>
          <p:cNvSpPr>
            <a:spLocks noChangeArrowheads="1"/>
          </p:cNvSpPr>
          <p:nvPr/>
        </p:nvSpPr>
        <p:spPr bwMode="auto">
          <a:xfrm>
            <a:off x="204788" y="5240338"/>
            <a:ext cx="87058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Bank of England, Barclays Capital, Bloomberg, CBI (all rights reserved), Citigroup, GfK NOP, ONS, YouGov and Bank calculations.</a:t>
            </a:r>
          </a:p>
          <a:p>
            <a:pPr marL="215900" indent="-215900"/>
            <a:r>
              <a:rPr lang="en-GB" sz="800"/>
              <a:t> </a:t>
            </a:r>
          </a:p>
          <a:p>
            <a:pPr marL="215900" indent="-215900"/>
            <a:r>
              <a:rPr lang="en-GB" sz="800"/>
              <a:t>(a)	Data are non seasonally adjusted.</a:t>
            </a:r>
          </a:p>
          <a:p>
            <a:pPr marL="215900" indent="-215900"/>
            <a:r>
              <a:rPr lang="en-GB" sz="800"/>
              <a:t>(b)	Dates in parentheses indicate start date of the data series.</a:t>
            </a:r>
          </a:p>
          <a:p>
            <a:pPr marL="215900" indent="-215900"/>
            <a:r>
              <a:rPr lang="en-GB" sz="800"/>
              <a:t>(c)	Financial markets data are averages from 1 April to 7 May 2015.  YouGov/Citigroup data are for April.</a:t>
            </a:r>
          </a:p>
          <a:p>
            <a:pPr marL="215900" indent="-215900"/>
            <a:r>
              <a:rPr lang="en-GB" sz="800"/>
              <a:t>(d)	The household surveys ask about expected changes in prices but do not reference a specific price index, and the measures are based on the median estimated price change.</a:t>
            </a:r>
          </a:p>
          <a:p>
            <a:pPr marL="215900" indent="-215900"/>
            <a:r>
              <a:rPr lang="en-GB" sz="800"/>
              <a:t>(e)	CBI data for the manufacturing, business/consumer services and distribution sectors, weighted together using nominal shares in value added.  Companies are asked about the expected percentage price change over the coming twelve months in the markets in which they compete.</a:t>
            </a:r>
          </a:p>
          <a:p>
            <a:pPr marL="215900" indent="-215900"/>
            <a:r>
              <a:rPr lang="en-GB" sz="800"/>
              <a:t>(f)	Instantaneous RPI inflation one year ahead implied from swaps.</a:t>
            </a:r>
          </a:p>
          <a:p>
            <a:pPr marL="215900" indent="-215900"/>
            <a:r>
              <a:rPr lang="en-GB" sz="800"/>
              <a:t>(g)	Bank</a:t>
            </a:r>
            <a:r>
              <a:rPr lang="en-GB" altLang="en-US" sz="800"/>
              <a:t>’</a:t>
            </a:r>
            <a:r>
              <a:rPr lang="en-GB" sz="800"/>
              <a:t>s survey of external forecasters, inflation rate three years ahead.</a:t>
            </a:r>
          </a:p>
          <a:p>
            <a:pPr marL="215900" indent="-215900"/>
            <a:r>
              <a:rPr lang="en-GB" sz="800"/>
              <a:t>(h)	Instantaneous RPI inflation three years ahead implied from swaps.</a:t>
            </a:r>
          </a:p>
          <a:p>
            <a:pPr marL="215900" indent="-215900"/>
            <a:r>
              <a:rPr lang="en-GB" sz="800"/>
              <a:t>(i)	Five-year, five-year forward RPI inflation implied from swaps.</a:t>
            </a: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400" y="1125538"/>
            <a:ext cx="3516313"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4"/>
          <p:cNvSpPr>
            <a:spLocks noChangeArrowheads="1"/>
          </p:cNvSpPr>
          <p:nvPr/>
        </p:nvSpPr>
        <p:spPr bwMode="auto">
          <a:xfrm>
            <a:off x="179388" y="179388"/>
            <a:ext cx="844073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GB" sz="2400" b="1" dirty="0">
                <a:solidFill>
                  <a:srgbClr val="960000"/>
                </a:solidFill>
              </a:rPr>
              <a:t>Chart 4.1  </a:t>
            </a:r>
            <a:r>
              <a:rPr lang="en-GB" sz="2400" dirty="0">
                <a:solidFill>
                  <a:srgbClr val="960000"/>
                </a:solidFill>
              </a:rPr>
              <a:t>CPI inflation expected to remain around zero over the next few months</a:t>
            </a:r>
          </a:p>
          <a:p>
            <a:pPr marL="215900" indent="-215900">
              <a:defRPr/>
            </a:pPr>
            <a:r>
              <a:rPr lang="en-GB" sz="2000" dirty="0"/>
              <a:t>Bank staff projection for near-term CPI inflation</a:t>
            </a:r>
            <a:r>
              <a:rPr lang="en-GB" sz="2000" baseline="30000" dirty="0"/>
              <a:t>(a)</a:t>
            </a:r>
          </a:p>
        </p:txBody>
      </p:sp>
      <p:sp>
        <p:nvSpPr>
          <p:cNvPr id="3075" name="Rectangle 1"/>
          <p:cNvSpPr>
            <a:spLocks noChangeArrowheads="1"/>
          </p:cNvSpPr>
          <p:nvPr/>
        </p:nvSpPr>
        <p:spPr bwMode="auto">
          <a:xfrm>
            <a:off x="204788" y="6357938"/>
            <a:ext cx="8705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5900" indent="-215900"/>
            <a:r>
              <a:rPr lang="en-GB" sz="800" dirty="0"/>
              <a:t>(a)	The red diamonds show Bank staff</a:t>
            </a:r>
            <a:r>
              <a:rPr lang="en-GB" altLang="en-US" sz="800" dirty="0"/>
              <a:t>’</a:t>
            </a:r>
            <a:r>
              <a:rPr lang="en-GB" sz="800" dirty="0"/>
              <a:t>s central projection for CPI inflation in January, February and March 2015 at the time of the February </a:t>
            </a:r>
            <a:r>
              <a:rPr lang="en-GB" sz="800" i="1" dirty="0"/>
              <a:t>Inflation Report</a:t>
            </a:r>
            <a:r>
              <a:rPr lang="en-GB" sz="800" dirty="0"/>
              <a:t>.  The blue diamonds show the staff projection for April, May and June 2015.  The bands on either side of the diamonds show uncertainty around these projections based on one root mean squared error of projections for CPI inflation one, two and three months ahead made since 2004.</a:t>
            </a:r>
          </a:p>
        </p:txBody>
      </p:sp>
      <p:pic>
        <p:nvPicPr>
          <p:cNvPr id="3076" name="Picture 4" descr="Q:\Current publications\IR May 2015\Section 4\PNGs\IR Chart 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71600"/>
            <a:ext cx="5345113" cy="464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179388" y="179388"/>
            <a:ext cx="844073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Chart 4.2  </a:t>
            </a:r>
            <a:r>
              <a:rPr lang="en-GB" sz="2400">
                <a:solidFill>
                  <a:srgbClr val="960000"/>
                </a:solidFill>
              </a:rPr>
              <a:t>The drag on inflation from food and energy prices will diminish over 2015</a:t>
            </a:r>
          </a:p>
          <a:p>
            <a:r>
              <a:rPr lang="en-GB" sz="2000"/>
              <a:t>Contributions to CPI inflation</a:t>
            </a:r>
            <a:r>
              <a:rPr lang="en-GB" sz="2000" baseline="30000"/>
              <a:t>(a)</a:t>
            </a:r>
          </a:p>
        </p:txBody>
      </p:sp>
      <p:sp>
        <p:nvSpPr>
          <p:cNvPr id="4099" name="Rectangle 1"/>
          <p:cNvSpPr>
            <a:spLocks noChangeArrowheads="1"/>
          </p:cNvSpPr>
          <p:nvPr/>
        </p:nvSpPr>
        <p:spPr bwMode="auto">
          <a:xfrm>
            <a:off x="204788" y="6100763"/>
            <a:ext cx="8705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Bloomberg, Department of Energy and Climate Change, ONS and Bank calculations.</a:t>
            </a:r>
          </a:p>
          <a:p>
            <a:pPr marL="215900" indent="-215900"/>
            <a:r>
              <a:rPr lang="en-GB" sz="800"/>
              <a:t> </a:t>
            </a:r>
          </a:p>
          <a:p>
            <a:pPr marL="215900" indent="-215900"/>
            <a:r>
              <a:rPr lang="en-GB" sz="800"/>
              <a:t>(a)	Contributions to annual CPI inflation.  Data are non seasonally adjusted.</a:t>
            </a:r>
          </a:p>
          <a:p>
            <a:pPr marL="215900" indent="-215900"/>
            <a:r>
              <a:rPr lang="en-GB" sz="800"/>
              <a:t>(b)	Bank staff estimates.  Fuels and lubricants estimates use Department of Energy and Climate Change petrol price data for April 2015 and are then based on the May 2015 sterling oil futures curve shown in </a:t>
            </a:r>
            <a:r>
              <a:rPr lang="en-GB" sz="800" b="1"/>
              <a:t>Chart 4.4</a:t>
            </a:r>
            <a:r>
              <a:rPr lang="en-GB" sz="800"/>
              <a:t>.  The CPI weights used to produce these contributions are 2015 weights, shown in parentheses.</a:t>
            </a:r>
          </a:p>
        </p:txBody>
      </p:sp>
      <p:pic>
        <p:nvPicPr>
          <p:cNvPr id="4100" name="Picture 2" descr="Q:\Current publications\IR May 2015\Section 4\PNGs\IR Chart 4.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71600"/>
            <a:ext cx="535146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179388" y="179388"/>
            <a:ext cx="84407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Chart 4.3  </a:t>
            </a:r>
            <a:r>
              <a:rPr lang="en-GB" sz="2400">
                <a:solidFill>
                  <a:srgbClr val="960000"/>
                </a:solidFill>
              </a:rPr>
              <a:t>Oil prices have risen since February</a:t>
            </a:r>
          </a:p>
          <a:p>
            <a:r>
              <a:rPr lang="en-GB" sz="2000"/>
              <a:t>US dollar oil and commodity prices</a:t>
            </a:r>
          </a:p>
        </p:txBody>
      </p:sp>
      <p:sp>
        <p:nvSpPr>
          <p:cNvPr id="5123" name="Rectangle 1"/>
          <p:cNvSpPr>
            <a:spLocks noChangeArrowheads="1"/>
          </p:cNvSpPr>
          <p:nvPr/>
        </p:nvSpPr>
        <p:spPr bwMode="auto">
          <a:xfrm>
            <a:off x="204788" y="6100763"/>
            <a:ext cx="8705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Bloomberg, S&amp;P indices and Thomson Reuters Datastream.</a:t>
            </a:r>
          </a:p>
          <a:p>
            <a:pPr marL="215900" indent="-215900"/>
            <a:r>
              <a:rPr lang="en-GB" sz="800"/>
              <a:t> </a:t>
            </a:r>
          </a:p>
          <a:p>
            <a:pPr marL="215900" indent="-215900"/>
            <a:r>
              <a:rPr lang="en-GB" sz="800"/>
              <a:t>(a)	US dollar Brent forward prices for delivery in 10–21 days</a:t>
            </a:r>
            <a:r>
              <a:rPr lang="en-GB" altLang="en-US" sz="800"/>
              <a:t>’</a:t>
            </a:r>
            <a:r>
              <a:rPr lang="en-GB" sz="800"/>
              <a:t> time.</a:t>
            </a:r>
          </a:p>
          <a:p>
            <a:pPr marL="215900" indent="-215900"/>
            <a:r>
              <a:rPr lang="en-GB" sz="800"/>
              <a:t>(b)	Total agricultural and livestock S&amp;P commodity index.</a:t>
            </a:r>
          </a:p>
          <a:p>
            <a:pPr marL="215900" indent="-215900"/>
            <a:r>
              <a:rPr lang="en-GB" sz="800"/>
              <a:t>(c)	Calculated using S&amp;P US dollar commodity price indices.</a:t>
            </a:r>
          </a:p>
        </p:txBody>
      </p:sp>
      <p:pic>
        <p:nvPicPr>
          <p:cNvPr id="5124" name="Picture 2" descr="Q:\Current publications\IR May 2015\Section 4\PNGs\IR Chart 4.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371600"/>
            <a:ext cx="5478463" cy="464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179388" y="179388"/>
            <a:ext cx="84407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a:solidFill>
                  <a:srgbClr val="960000"/>
                </a:solidFill>
              </a:rPr>
              <a:t>Chart 4.4  </a:t>
            </a:r>
            <a:r>
              <a:rPr lang="en-GB" sz="2400">
                <a:solidFill>
                  <a:srgbClr val="960000"/>
                </a:solidFill>
              </a:rPr>
              <a:t>The oil futures curve has flattened</a:t>
            </a:r>
          </a:p>
          <a:p>
            <a:r>
              <a:rPr lang="en-GB" sz="2000"/>
              <a:t>Sterling oil and wholesale gas prices</a:t>
            </a:r>
          </a:p>
        </p:txBody>
      </p:sp>
      <p:sp>
        <p:nvSpPr>
          <p:cNvPr id="6147" name="Rectangle 1"/>
          <p:cNvSpPr>
            <a:spLocks noChangeArrowheads="1"/>
          </p:cNvSpPr>
          <p:nvPr/>
        </p:nvSpPr>
        <p:spPr bwMode="auto">
          <a:xfrm>
            <a:off x="204788" y="5976938"/>
            <a:ext cx="8705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Bank of England, Bloomberg, Thomson Reuters Datastream and Bank calculations.</a:t>
            </a:r>
          </a:p>
          <a:p>
            <a:pPr marL="215900" indent="-215900"/>
            <a:r>
              <a:rPr lang="en-GB" sz="800"/>
              <a:t> </a:t>
            </a:r>
          </a:p>
          <a:p>
            <a:pPr marL="215900" indent="-215900"/>
            <a:r>
              <a:rPr lang="en-GB" sz="800"/>
              <a:t>(a)	Brent forward prices for delivery in 10–21 days</a:t>
            </a:r>
            <a:r>
              <a:rPr lang="en-GB" altLang="en-US" sz="800"/>
              <a:t>’</a:t>
            </a:r>
            <a:r>
              <a:rPr lang="en-GB" sz="800"/>
              <a:t> time converted into sterling.</a:t>
            </a:r>
          </a:p>
          <a:p>
            <a:pPr marL="215900" indent="-215900"/>
            <a:r>
              <a:rPr lang="en-GB" sz="800"/>
              <a:t>(b)	One-day forward price of UK natural gas.</a:t>
            </a:r>
          </a:p>
          <a:p>
            <a:pPr marL="215900" indent="-215900"/>
            <a:r>
              <a:rPr lang="en-GB" sz="800"/>
              <a:t>(c)	Futures prices at the time of the February </a:t>
            </a:r>
            <a:r>
              <a:rPr lang="en-GB" sz="800" i="1"/>
              <a:t>Report</a:t>
            </a:r>
            <a:r>
              <a:rPr lang="en-GB" sz="800"/>
              <a:t> are averages during the fifteen working days to 4 February 2015.  Futures prices at the time of the May </a:t>
            </a:r>
            <a:r>
              <a:rPr lang="en-GB" sz="800" i="1"/>
              <a:t>Report</a:t>
            </a:r>
            <a:r>
              <a:rPr lang="en-GB" sz="800"/>
              <a:t> are averages during the fifteen UK working days to 7 May for gas and averages during the fifteen US working days to 7 May for oil.</a:t>
            </a:r>
          </a:p>
        </p:txBody>
      </p:sp>
      <p:pic>
        <p:nvPicPr>
          <p:cNvPr id="6148" name="Picture 2" descr="Q:\Current publications\IR May 2015\Section 4\PNGs\IR Chart 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8600" y="1371600"/>
            <a:ext cx="57340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179388" y="179388"/>
            <a:ext cx="85651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a:solidFill>
                  <a:srgbClr val="960000"/>
                </a:solidFill>
              </a:rPr>
              <a:t>Chart 4.5  </a:t>
            </a:r>
            <a:r>
              <a:rPr lang="en-GB" sz="2400" dirty="0" smtClean="0">
                <a:solidFill>
                  <a:srgbClr val="960000"/>
                </a:solidFill>
              </a:rPr>
              <a:t>Components of import </a:t>
            </a:r>
            <a:r>
              <a:rPr lang="en-GB" sz="2400" dirty="0">
                <a:solidFill>
                  <a:srgbClr val="960000"/>
                </a:solidFill>
              </a:rPr>
              <a:t>price inflation </a:t>
            </a:r>
            <a:r>
              <a:rPr lang="en-GB" sz="2400" dirty="0" smtClean="0">
                <a:solidFill>
                  <a:srgbClr val="960000"/>
                </a:solidFill>
              </a:rPr>
              <a:t>have </a:t>
            </a:r>
            <a:r>
              <a:rPr lang="en-GB" sz="2400" dirty="0">
                <a:solidFill>
                  <a:srgbClr val="960000"/>
                </a:solidFill>
              </a:rPr>
              <a:t>diverged</a:t>
            </a:r>
          </a:p>
          <a:p>
            <a:r>
              <a:rPr lang="en-GB" sz="2000" dirty="0">
                <a:solidFill>
                  <a:srgbClr val="000000"/>
                </a:solidFill>
              </a:rPr>
              <a:t>Import price inflation by category</a:t>
            </a:r>
            <a:r>
              <a:rPr lang="en-GB" sz="2000" baseline="30000" dirty="0">
                <a:solidFill>
                  <a:srgbClr val="000000"/>
                </a:solidFill>
              </a:rPr>
              <a:t>(a)</a:t>
            </a:r>
            <a:endParaRPr lang="en-GB" sz="2000" dirty="0"/>
          </a:p>
        </p:txBody>
      </p:sp>
      <p:sp>
        <p:nvSpPr>
          <p:cNvPr id="7171" name="Rectangle 1"/>
          <p:cNvSpPr>
            <a:spLocks noChangeArrowheads="1"/>
          </p:cNvSpPr>
          <p:nvPr/>
        </p:nvSpPr>
        <p:spPr bwMode="auto">
          <a:xfrm>
            <a:off x="204788" y="6470650"/>
            <a:ext cx="8705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(a)	Deflators for imported consumer goods and services from the ONS National Accounts.</a:t>
            </a:r>
          </a:p>
          <a:p>
            <a:pPr marL="215900" indent="-215900"/>
            <a:r>
              <a:rPr lang="en-GB" sz="800"/>
              <a:t>(b)	Excludes imports of cars.</a:t>
            </a:r>
          </a:p>
        </p:txBody>
      </p:sp>
      <p:pic>
        <p:nvPicPr>
          <p:cNvPr id="7172" name="Picture 2" descr="Q:\Current publications\IR May 2015\Section 4\PNGs\IR Chart 4.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463" y="1377950"/>
            <a:ext cx="54038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179388" y="179388"/>
            <a:ext cx="863441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400" b="1" dirty="0">
                <a:solidFill>
                  <a:srgbClr val="960000"/>
                </a:solidFill>
              </a:rPr>
              <a:t>Chart </a:t>
            </a:r>
            <a:r>
              <a:rPr lang="en-GB" sz="2400" b="1" dirty="0" smtClean="0">
                <a:solidFill>
                  <a:srgbClr val="960000"/>
                </a:solidFill>
              </a:rPr>
              <a:t>4.6  </a:t>
            </a:r>
            <a:r>
              <a:rPr lang="en-GB" sz="2400" dirty="0">
                <a:solidFill>
                  <a:srgbClr val="960000"/>
                </a:solidFill>
              </a:rPr>
              <a:t>The changing composition of employment weighed on average wage growth in 2014</a:t>
            </a:r>
          </a:p>
          <a:p>
            <a:r>
              <a:rPr lang="en-GB" sz="2000" dirty="0">
                <a:solidFill>
                  <a:srgbClr val="000000"/>
                </a:solidFill>
              </a:rPr>
              <a:t>Estimates of the contribution of employment characteristics to four-quarter wage growth</a:t>
            </a:r>
            <a:r>
              <a:rPr lang="en-GB" sz="2000" baseline="30000" dirty="0">
                <a:solidFill>
                  <a:srgbClr val="000000"/>
                </a:solidFill>
              </a:rPr>
              <a:t>(a)</a:t>
            </a:r>
          </a:p>
        </p:txBody>
      </p:sp>
      <p:sp>
        <p:nvSpPr>
          <p:cNvPr id="9219" name="Rectangle 1"/>
          <p:cNvSpPr>
            <a:spLocks noChangeArrowheads="1"/>
          </p:cNvSpPr>
          <p:nvPr/>
        </p:nvSpPr>
        <p:spPr bwMode="auto">
          <a:xfrm>
            <a:off x="204788" y="5976938"/>
            <a:ext cx="8705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Labour Force Survey and Bank calculations.</a:t>
            </a:r>
          </a:p>
          <a:p>
            <a:pPr marL="215900" indent="-215900"/>
            <a:r>
              <a:rPr lang="en-GB" sz="800"/>
              <a:t> </a:t>
            </a:r>
          </a:p>
          <a:p>
            <a:pPr marL="215900" indent="-215900"/>
            <a:r>
              <a:rPr lang="en-GB" sz="800"/>
              <a:t>(a)	Estimates are shown relative to their averages over 1995 Q2–2014 Q4.  Estimates of the effect of individual and job characteristics are derived from a regression of these characteristics on levels of employee pay using Labour Force Survey data.  The estimate of the total compositional effect is obtained by combining these estimates with changes in the composition of the labour force.</a:t>
            </a:r>
          </a:p>
          <a:p>
            <a:pPr marL="215900" indent="-215900"/>
            <a:r>
              <a:rPr lang="en-GB" sz="800"/>
              <a:t>(b)	Other includes gender, region of residence, whether working full-time and whether in public sector employment.</a:t>
            </a:r>
          </a:p>
        </p:txBody>
      </p:sp>
      <p:pic>
        <p:nvPicPr>
          <p:cNvPr id="9220" name="Picture 2" descr="Q:\Current publications\IR May 2015\Section 4\PNGs\IR Chart 4.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579563"/>
            <a:ext cx="54514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179388" y="179388"/>
            <a:ext cx="87312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a:solidFill>
                  <a:srgbClr val="960000"/>
                </a:solidFill>
              </a:rPr>
              <a:t>Chart </a:t>
            </a:r>
            <a:r>
              <a:rPr lang="en-GB" sz="2400" b="1" dirty="0" smtClean="0">
                <a:solidFill>
                  <a:srgbClr val="960000"/>
                </a:solidFill>
              </a:rPr>
              <a:t>4.7  </a:t>
            </a:r>
            <a:r>
              <a:rPr lang="en-GB" sz="2400" dirty="0" smtClean="0">
                <a:solidFill>
                  <a:srgbClr val="960000"/>
                </a:solidFill>
              </a:rPr>
              <a:t>Some survey </a:t>
            </a:r>
            <a:r>
              <a:rPr lang="en-GB" sz="2400" dirty="0">
                <a:solidFill>
                  <a:srgbClr val="960000"/>
                </a:solidFill>
              </a:rPr>
              <a:t>indicators point to stronger pay growth </a:t>
            </a:r>
          </a:p>
          <a:p>
            <a:r>
              <a:rPr lang="en-GB" sz="2000" dirty="0"/>
              <a:t>Private sector earnings and indicators of pay growth</a:t>
            </a:r>
          </a:p>
        </p:txBody>
      </p:sp>
      <p:sp>
        <p:nvSpPr>
          <p:cNvPr id="8195" name="Rectangle 1"/>
          <p:cNvSpPr>
            <a:spLocks noChangeArrowheads="1"/>
          </p:cNvSpPr>
          <p:nvPr/>
        </p:nvSpPr>
        <p:spPr bwMode="auto">
          <a:xfrm>
            <a:off x="204788" y="5854700"/>
            <a:ext cx="87058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Bank of England, BCC, KPMG/REC/Markit and ONS.</a:t>
            </a:r>
          </a:p>
          <a:p>
            <a:pPr marL="215900" indent="-215900"/>
            <a:r>
              <a:rPr lang="en-GB" sz="800"/>
              <a:t> </a:t>
            </a:r>
          </a:p>
          <a:p>
            <a:pPr marL="215900" indent="-215900"/>
            <a:r>
              <a:rPr lang="en-GB" sz="800"/>
              <a:t>(a)	The Bank</a:t>
            </a:r>
            <a:r>
              <a:rPr lang="en-GB" altLang="en-US" sz="800"/>
              <a:t>’</a:t>
            </a:r>
            <a:r>
              <a:rPr lang="en-GB" sz="800"/>
              <a:t>s Agents</a:t>
            </a:r>
            <a:r>
              <a:rPr lang="en-GB" altLang="en-US" sz="800"/>
              <a:t>’</a:t>
            </a:r>
            <a:r>
              <a:rPr lang="en-GB" sz="800"/>
              <a:t> scores and the BCC survey are produced by weighting together indices for the manufacturing and service sector according to their employment shares.  </a:t>
            </a:r>
            <a:br>
              <a:rPr lang="en-GB" sz="800"/>
            </a:br>
            <a:r>
              <a:rPr lang="en-GB" sz="800"/>
              <a:t>The Bank</a:t>
            </a:r>
            <a:r>
              <a:rPr lang="en-GB" altLang="en-US" sz="800"/>
              <a:t>’</a:t>
            </a:r>
            <a:r>
              <a:rPr lang="en-GB" sz="800"/>
              <a:t>s Agents</a:t>
            </a:r>
            <a:r>
              <a:rPr lang="en-GB" altLang="en-US" sz="800"/>
              <a:t>’</a:t>
            </a:r>
            <a:r>
              <a:rPr lang="en-GB" sz="800"/>
              <a:t> scores are the end-quarter score, and are available from June 1998.</a:t>
            </a:r>
          </a:p>
          <a:p>
            <a:pPr marL="215900" indent="-215900"/>
            <a:r>
              <a:rPr lang="en-GB" sz="800"/>
              <a:t>(b)	Four-quarter moving average measure.  Non seasonally adjusted.</a:t>
            </a:r>
          </a:p>
          <a:p>
            <a:pPr marL="215900" indent="-215900"/>
            <a:r>
              <a:rPr lang="en-GB" sz="800"/>
              <a:t>(c)	The REC measure is produced by weighting together survey indices for the pay of permanent and temporary placements using shares in employment;  quarterly averages.</a:t>
            </a:r>
          </a:p>
          <a:p>
            <a:pPr marL="215900" indent="-215900"/>
            <a:r>
              <a:rPr lang="en-GB" sz="800"/>
              <a:t>(d)	Excludes bonuses and arrears of pay.</a:t>
            </a:r>
          </a:p>
        </p:txBody>
      </p:sp>
      <p:pic>
        <p:nvPicPr>
          <p:cNvPr id="8196" name="Picture 2" descr="Q:\Current publications\IR May 2015\Section 4\PNGs\IR Chart 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1211263"/>
            <a:ext cx="5538788" cy="462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179388" y="179388"/>
            <a:ext cx="82994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2400" b="1">
                <a:solidFill>
                  <a:srgbClr val="960000"/>
                </a:solidFill>
              </a:rPr>
              <a:t>Chart 4.8  </a:t>
            </a:r>
            <a:r>
              <a:rPr lang="en-GB" sz="2400">
                <a:solidFill>
                  <a:srgbClr val="960000"/>
                </a:solidFill>
              </a:rPr>
              <a:t>Unit labour cost growth picked up in 2014 Q4 </a:t>
            </a:r>
          </a:p>
          <a:p>
            <a:r>
              <a:rPr lang="en-GB" sz="2000">
                <a:solidFill>
                  <a:srgbClr val="000000"/>
                </a:solidFill>
              </a:rPr>
              <a:t>Decomposition of four-quarter whole-economy unit labour cost growth</a:t>
            </a:r>
            <a:r>
              <a:rPr lang="en-GB" sz="2000" baseline="30000">
                <a:solidFill>
                  <a:srgbClr val="000000"/>
                </a:solidFill>
              </a:rPr>
              <a:t>(a)</a:t>
            </a:r>
          </a:p>
        </p:txBody>
      </p:sp>
      <p:sp>
        <p:nvSpPr>
          <p:cNvPr id="10243" name="Rectangle 1"/>
          <p:cNvSpPr>
            <a:spLocks noChangeArrowheads="1"/>
          </p:cNvSpPr>
          <p:nvPr/>
        </p:nvSpPr>
        <p:spPr bwMode="auto">
          <a:xfrm>
            <a:off x="204788" y="5976938"/>
            <a:ext cx="8705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GB" sz="800"/>
              <a:t>Sources:  ONS and Bank calculations.</a:t>
            </a:r>
          </a:p>
          <a:p>
            <a:pPr marL="215900" indent="-215900"/>
            <a:r>
              <a:rPr lang="en-GB" sz="800"/>
              <a:t> </a:t>
            </a:r>
          </a:p>
          <a:p>
            <a:pPr marL="215900" indent="-215900"/>
            <a:r>
              <a:rPr lang="en-GB" sz="800"/>
              <a:t>(a)	Unit labour costs are calculated as total labour costs divided by GDP.  GDP is based on the MPC</a:t>
            </a:r>
            <a:r>
              <a:rPr lang="en-GB" altLang="en-US" sz="800"/>
              <a:t>’</a:t>
            </a:r>
            <a:r>
              <a:rPr lang="en-GB" sz="800"/>
              <a:t>s best collective judgement of the final estimate of GDP.  Estimates are consistent with the Bank staff estimates of population growth, which are explained in footnote (a) of </a:t>
            </a:r>
            <a:r>
              <a:rPr lang="en-GB" sz="800" b="1"/>
              <a:t>Chart 3.9</a:t>
            </a:r>
            <a:r>
              <a:rPr lang="en-GB" sz="800"/>
              <a:t>.</a:t>
            </a:r>
          </a:p>
          <a:p>
            <a:pPr marL="215900" indent="-215900"/>
            <a:r>
              <a:rPr lang="en-GB" sz="800"/>
              <a:t>(b)	Self-employment income is calculated from mixed income, assuming that the share of employment income in that is the same as the share of employee compensation in nominal GDP less mixed income.</a:t>
            </a:r>
          </a:p>
        </p:txBody>
      </p:sp>
      <p:pic>
        <p:nvPicPr>
          <p:cNvPr id="10244" name="Picture 2" descr="Q:\Current publications\IR May 2015\Section 4\PNGs\IR Chart 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275" y="1069975"/>
            <a:ext cx="47498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2015-05-12T23:00:00+00:00</PublishDate>
    <PublishingExpirationDate xmlns="http://schemas.microsoft.com/sharepoint/v3" xsi:nil="true"/>
    <IncludeContentsInIndex xmlns="http://schemas.microsoft.com/sharepoint/v3">true</IncludeContentsInIndex>
    <PublishingStartDate xmlns="http://schemas.microsoft.com/sharepoint/v3">2015-05-13T09:30:00+00:00</PublishingStartDate>
    <BOEKeywords xmlns="http://schemas.microsoft.com/sharepoint/v3/fields" xsi:nil="true"/>
    <OwnerGroup xmlns="http://schemas.microsoft.com/sharepoint/v3">
      <UserInfo>
        <DisplayName/>
        <AccountId>193</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D311C0-7BB6-41D9-A125-C63FD2CC0104}"/>
</file>

<file path=customXml/itemProps2.xml><?xml version="1.0" encoding="utf-8"?>
<ds:datastoreItem xmlns:ds="http://schemas.openxmlformats.org/officeDocument/2006/customXml" ds:itemID="{C2B8820E-B9D6-47ED-B50F-732ED2D70ADC}"/>
</file>

<file path=customXml/itemProps3.xml><?xml version="1.0" encoding="utf-8"?>
<ds:datastoreItem xmlns:ds="http://schemas.openxmlformats.org/officeDocument/2006/customXml" ds:itemID="{ED7C85E6-B3E2-42FB-A6D8-C48752782BAF}"/>
</file>

<file path=customXml/itemProps4.xml><?xml version="1.0" encoding="utf-8"?>
<ds:datastoreItem xmlns:ds="http://schemas.openxmlformats.org/officeDocument/2006/customXml" ds:itemID="{3CF04F52-23AB-4838-9BCD-713B03B809E2}"/>
</file>

<file path=docProps/app.xml><?xml version="1.0" encoding="utf-8"?>
<Properties xmlns="http://schemas.openxmlformats.org/officeDocument/2006/extended-properties" xmlns:vt="http://schemas.openxmlformats.org/officeDocument/2006/docPropsVTypes">
  <TotalTime>3834</TotalTime>
  <Words>419</Words>
  <Application>Microsoft Office PowerPoint</Application>
  <PresentationFormat>On-screen Show (4:3)</PresentationFormat>
  <Paragraphs>100</Paragraphs>
  <Slides>16</Slides>
  <Notes>14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Blank</vt:lpstr>
      <vt:lpstr>Inflation Report  May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May 2015 Costs and prices</dc:title>
  <dc:subject>Costs and prices</dc:subject>
  <dc:creator>Bank of England</dc:creator>
  <cp:keywords/>
  <dc:description/>
  <cp:lastModifiedBy>Chapman, Wayne</cp:lastModifiedBy>
  <cp:revision>618</cp:revision>
  <cp:lastPrinted>2014-05-13T12:58:13Z</cp:lastPrinted>
  <dcterms:created xsi:type="dcterms:W3CDTF">2012-02-14T09:54:25Z</dcterms:created>
  <dcterms:modified xsi:type="dcterms:W3CDTF">2015-05-12T14:48:52Z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546800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